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sldIdLst>
    <p:sldId id="256" r:id="rId2"/>
    <p:sldId id="257" r:id="rId3"/>
    <p:sldId id="258" r:id="rId4"/>
    <p:sldId id="260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2"/>
    <p:restoredTop sz="94640"/>
  </p:normalViewPr>
  <p:slideViewPr>
    <p:cSldViewPr snapToGrid="0" snapToObjects="1">
      <p:cViewPr>
        <p:scale>
          <a:sx n="57" d="100"/>
          <a:sy n="57" d="100"/>
        </p:scale>
        <p:origin x="13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79365461113342E-2"/>
          <c:y val="2.7996164908916592E-2"/>
          <c:w val="0.91992063453888662"/>
          <c:h val="0.739582216652448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Drug user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942-A54A-814E-EA3C5B825AE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942-A54A-814E-EA3C5B825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Treatment</c:v>
                </c:pt>
                <c:pt idx="1">
                  <c:v>Prison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21834</c:v>
                </c:pt>
                <c:pt idx="1">
                  <c:v>35890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A-C348-B908-83965CE97B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Treatment</c:v>
                </c:pt>
                <c:pt idx="1">
                  <c:v>Prison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21834</c:v>
                </c:pt>
                <c:pt idx="1">
                  <c:v>105639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A-C348-B908-83965CE97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8168191"/>
        <c:axId val="1518010127"/>
      </c:barChart>
      <c:catAx>
        <c:axId val="151816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010127"/>
        <c:crosses val="autoZero"/>
        <c:auto val="1"/>
        <c:lblAlgn val="ctr"/>
        <c:lblOffset val="100"/>
        <c:noMultiLvlLbl val="0"/>
      </c:catAx>
      <c:valAx>
        <c:axId val="1518010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16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0.20024</cdr:x>
      <cdr:y>0.36129</cdr:y>
    </cdr:from>
    <cdr:to>
      <cdr:x>0.42941</cdr:x>
      <cdr:y>0.54295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FC82C87-DE95-814F-A39E-00C83A1FD92A}"/>
            </a:ext>
          </a:extLst>
        </cdr:cNvPr>
        <cdr:cNvSpPr txBox="1"/>
      </cdr:nvSpPr>
      <cdr:spPr>
        <a:xfrm xmlns:a="http://schemas.openxmlformats.org/drawingml/2006/main">
          <a:off x="2081464" y="1429086"/>
          <a:ext cx="2382252" cy="718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Accumulative Data</a:t>
          </a:r>
        </a:p>
      </cdr:txBody>
    </cdr:sp>
  </cdr:relSizeAnchor>
  <cdr:relSizeAnchor xmlns:cdr="http://schemas.openxmlformats.org/drawingml/2006/chartDrawing">
    <cdr:from>
      <cdr:x>0.51031</cdr:x>
      <cdr:y>0.09283</cdr:y>
    </cdr:from>
    <cdr:to>
      <cdr:x>0.71659</cdr:x>
      <cdr:y>0.27449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FB1A5D2-C28A-CC46-A861-0616435C13EB}"/>
            </a:ext>
          </a:extLst>
        </cdr:cNvPr>
        <cdr:cNvSpPr txBox="1"/>
      </cdr:nvSpPr>
      <cdr:spPr>
        <a:xfrm xmlns:a="http://schemas.openxmlformats.org/drawingml/2006/main">
          <a:off x="5304626" y="367203"/>
          <a:ext cx="2144294" cy="718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Real Data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7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2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50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255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5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3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86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8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2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2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0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4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71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2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7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6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1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26DCA-BF56-CE47-8A14-487F76ABC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083823"/>
            <a:ext cx="8689976" cy="2509213"/>
          </a:xfrm>
        </p:spPr>
        <p:txBody>
          <a:bodyPr/>
          <a:lstStyle/>
          <a:p>
            <a:r>
              <a:rPr lang="en-US" dirty="0"/>
              <a:t>CHALLENGE in </a:t>
            </a:r>
            <a:br>
              <a:rPr lang="en-US" dirty="0"/>
            </a:br>
            <a:r>
              <a:rPr lang="en-US" dirty="0"/>
              <a:t>COMMUNITY RESPONSE on </a:t>
            </a:r>
            <a:br>
              <a:rPr lang="en-US" dirty="0"/>
            </a:br>
            <a:r>
              <a:rPr lang="en-US" dirty="0"/>
              <a:t>Harm reduction Advocacy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BA4F1-FD41-FB48-A9EF-7BB879385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822902"/>
            <a:ext cx="8689976" cy="13715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RUMAH CEMARA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75B57-9876-DE46-B1A1-25ACFF58D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9353" cy="192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C597A-2897-7A41-B3B3-B99972D1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859" y="0"/>
            <a:ext cx="2039353" cy="18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8D9246-BA4C-8842-AA3E-34857B71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183" y="3872960"/>
            <a:ext cx="2601755" cy="146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17E8D-F0DF-6F48-BEE2-596E574B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6" y="3619528"/>
            <a:ext cx="2116482" cy="2116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AF73E7-7300-014E-BE7F-0C1CC4E63CD3}"/>
              </a:ext>
            </a:extLst>
          </p:cNvPr>
          <p:cNvSpPr txBox="1"/>
          <p:nvPr/>
        </p:nvSpPr>
        <p:spPr>
          <a:xfrm>
            <a:off x="3902928" y="1138999"/>
            <a:ext cx="378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COMMUNITY RESPONSE</a:t>
            </a:r>
          </a:p>
          <a:p>
            <a:pPr algn="ctr"/>
            <a:r>
              <a:rPr lang="en-US" sz="2400" b="1" dirty="0"/>
              <a:t>On HARM REDUCTION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5D1120-84A8-7F4C-ADDD-37D629A2A556}"/>
              </a:ext>
            </a:extLst>
          </p:cNvPr>
          <p:cNvCxnSpPr>
            <a:cxnSpLocks/>
          </p:cNvCxnSpPr>
          <p:nvPr/>
        </p:nvCxnSpPr>
        <p:spPr>
          <a:xfrm>
            <a:off x="5694555" y="2023391"/>
            <a:ext cx="2891884" cy="15961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D3EF90-D79B-5049-B90C-B6761189A5C0}"/>
              </a:ext>
            </a:extLst>
          </p:cNvPr>
          <p:cNvCxnSpPr>
            <a:cxnSpLocks/>
          </p:cNvCxnSpPr>
          <p:nvPr/>
        </p:nvCxnSpPr>
        <p:spPr>
          <a:xfrm flipH="1">
            <a:off x="3122341" y="2007220"/>
            <a:ext cx="2572214" cy="15132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E48A14-D8AC-7D47-9176-E88221BC1276}"/>
              </a:ext>
            </a:extLst>
          </p:cNvPr>
          <p:cNvSpPr txBox="1"/>
          <p:nvPr/>
        </p:nvSpPr>
        <p:spPr>
          <a:xfrm>
            <a:off x="1786446" y="5835100"/>
            <a:ext cx="211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Health Services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ED3B2D-B2AC-EC4F-90F2-8567CA23E27A}"/>
              </a:ext>
            </a:extLst>
          </p:cNvPr>
          <p:cNvSpPr txBox="1"/>
          <p:nvPr/>
        </p:nvSpPr>
        <p:spPr>
          <a:xfrm>
            <a:off x="7689500" y="5434990"/>
            <a:ext cx="211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Access to Justice</a:t>
            </a:r>
          </a:p>
        </p:txBody>
      </p:sp>
    </p:spTree>
    <p:extLst>
      <p:ext uri="{BB962C8B-B14F-4D97-AF65-F5344CB8AC3E}">
        <p14:creationId xmlns:p14="http://schemas.microsoft.com/office/powerpoint/2010/main" val="51929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52174-A827-0844-B889-E0D382FC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40" y="2638926"/>
            <a:ext cx="2116482" cy="2116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000FD-2314-A44E-960D-0FD6CC215A1F}"/>
              </a:ext>
            </a:extLst>
          </p:cNvPr>
          <p:cNvSpPr txBox="1"/>
          <p:nvPr/>
        </p:nvSpPr>
        <p:spPr>
          <a:xfrm>
            <a:off x="827440" y="4755408"/>
            <a:ext cx="211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Health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A32DE-334A-324A-8A4C-5A1CBB5FCFEC}"/>
              </a:ext>
            </a:extLst>
          </p:cNvPr>
          <p:cNvSpPr/>
          <p:nvPr/>
        </p:nvSpPr>
        <p:spPr>
          <a:xfrm>
            <a:off x="9165055" y="2161547"/>
            <a:ext cx="28113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Article. 481 </a:t>
            </a:r>
          </a:p>
          <a:p>
            <a:endParaRPr lang="en-US" b="1" dirty="0"/>
          </a:p>
          <a:p>
            <a:r>
              <a:rPr lang="en-US" b="1" dirty="0"/>
              <a:t>Draft Penal Code</a:t>
            </a:r>
          </a:p>
          <a:p>
            <a:r>
              <a:rPr lang="en-US" b="1" dirty="0"/>
              <a:t>Any person who without right expressly presents an instrument for preventing pregnancy, openly or unreservedly offering, or openly or by broadcasting unsolicited text, indicating in order to obtain such a contraceptive, punishable by a fine penalty at most Category 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F0A2E-8BE7-484A-A588-10F3B7C9FF6B}"/>
              </a:ext>
            </a:extLst>
          </p:cNvPr>
          <p:cNvSpPr txBox="1"/>
          <p:nvPr/>
        </p:nvSpPr>
        <p:spPr>
          <a:xfrm>
            <a:off x="5776331" y="918930"/>
            <a:ext cx="499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STIGMA - CRIMINALIZATION INTO PUBLIC HEALTH ASPECT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0D557-6693-5C41-B288-38F6A45FD94B}"/>
              </a:ext>
            </a:extLst>
          </p:cNvPr>
          <p:cNvSpPr txBox="1"/>
          <p:nvPr/>
        </p:nvSpPr>
        <p:spPr>
          <a:xfrm>
            <a:off x="5776331" y="2161547"/>
            <a:ext cx="27750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Presidential Regulation No. 12/2013</a:t>
            </a:r>
          </a:p>
          <a:p>
            <a:endParaRPr lang="en-US" sz="2000" b="1" dirty="0"/>
          </a:p>
          <a:p>
            <a:r>
              <a:rPr lang="en-US" sz="2000" b="1" dirty="0"/>
              <a:t>Article 25</a:t>
            </a:r>
          </a:p>
          <a:p>
            <a:r>
              <a:rPr lang="en-US" sz="2000" b="1" dirty="0"/>
              <a:t>National Health Coverage excluded for:</a:t>
            </a:r>
          </a:p>
          <a:p>
            <a:endParaRPr lang="en-US" sz="2000" b="1" dirty="0"/>
          </a:p>
          <a:p>
            <a:r>
              <a:rPr lang="en-US" sz="2000" b="1" dirty="0"/>
              <a:t>(h) health problems / diseases caused by drugs dependence and / or alcohol;</a:t>
            </a:r>
          </a:p>
        </p:txBody>
      </p:sp>
    </p:spTree>
    <p:extLst>
      <p:ext uri="{BB962C8B-B14F-4D97-AF65-F5344CB8AC3E}">
        <p14:creationId xmlns:p14="http://schemas.microsoft.com/office/powerpoint/2010/main" val="58824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B8AC6-3C1D-6742-90E6-0DBF98C5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611" y="185658"/>
            <a:ext cx="2601755" cy="1462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EABA1-F45C-394F-BA76-6BA944743EEA}"/>
              </a:ext>
            </a:extLst>
          </p:cNvPr>
          <p:cNvSpPr txBox="1"/>
          <p:nvPr/>
        </p:nvSpPr>
        <p:spPr>
          <a:xfrm>
            <a:off x="4516611" y="1648598"/>
            <a:ext cx="2116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Access to Justice</a:t>
            </a:r>
          </a:p>
          <a:p>
            <a:pPr algn="ctr"/>
            <a:r>
              <a:rPr lang="en-US" sz="2000" b="1" dirty="0"/>
              <a:t>Challenge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AC9EF-0A63-F64E-BF9E-C47A8A163EA7}"/>
              </a:ext>
            </a:extLst>
          </p:cNvPr>
          <p:cNvSpPr txBox="1"/>
          <p:nvPr/>
        </p:nvSpPr>
        <p:spPr>
          <a:xfrm>
            <a:off x="8363417" y="2653990"/>
            <a:ext cx="3144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July, 2018</a:t>
            </a:r>
          </a:p>
          <a:p>
            <a:endParaRPr lang="en-US" sz="2000" b="1" dirty="0"/>
          </a:p>
          <a:p>
            <a:r>
              <a:rPr lang="en-US" sz="2000" b="1" dirty="0"/>
              <a:t>The Supreme Court has Just Cancel the Paralegal Role in Litigation area by approved partially the judicial review of Minister of Legal and Human Right Regulation proposed by a lawyer from </a:t>
            </a:r>
            <a:r>
              <a:rPr lang="en-US" sz="2000" b="1" dirty="0" err="1"/>
              <a:t>bogor</a:t>
            </a:r>
            <a:r>
              <a:rPr lang="en-US" sz="20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6E96-8A58-B143-B12B-93A853EE09AE}"/>
              </a:ext>
            </a:extLst>
          </p:cNvPr>
          <p:cNvSpPr txBox="1"/>
          <p:nvPr/>
        </p:nvSpPr>
        <p:spPr>
          <a:xfrm>
            <a:off x="3911253" y="2653990"/>
            <a:ext cx="3812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7 Minister Joint Regulation about Drug User Placement into Drug Treatment Mechanism</a:t>
            </a:r>
          </a:p>
          <a:p>
            <a:endParaRPr lang="en-US" sz="2000" b="1" dirty="0"/>
          </a:p>
          <a:p>
            <a:r>
              <a:rPr lang="en-US" sz="2000" b="1" dirty="0"/>
              <a:t>Contradiction about the Right from </a:t>
            </a:r>
            <a:r>
              <a:rPr lang="en-US" sz="2000" b="1" dirty="0" err="1"/>
              <a:t>suspectt</a:t>
            </a:r>
            <a:r>
              <a:rPr lang="en-US" sz="2000" b="1" dirty="0"/>
              <a:t> to get the legal and medical assessment and the investigator authority to facilitate the assessment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A5A6A-4CA2-8E4F-B0A6-5494EFF8878B}"/>
              </a:ext>
            </a:extLst>
          </p:cNvPr>
          <p:cNvSpPr txBox="1"/>
          <p:nvPr/>
        </p:nvSpPr>
        <p:spPr>
          <a:xfrm>
            <a:off x="512699" y="2653991"/>
            <a:ext cx="2475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Narcotic Law 35/2009</a:t>
            </a:r>
          </a:p>
          <a:p>
            <a:endParaRPr lang="en-US" sz="2000" b="1" dirty="0"/>
          </a:p>
          <a:p>
            <a:r>
              <a:rPr lang="en-US" sz="2000" b="1" dirty="0"/>
              <a:t>Contradiction between Article No. 55 and 112 about Treatment services guarantee and criminalization for drug user</a:t>
            </a:r>
          </a:p>
        </p:txBody>
      </p:sp>
    </p:spTree>
    <p:extLst>
      <p:ext uri="{BB962C8B-B14F-4D97-AF65-F5344CB8AC3E}">
        <p14:creationId xmlns:p14="http://schemas.microsoft.com/office/powerpoint/2010/main" val="412541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D1D542B-F115-FB46-9F1D-FFFA3568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836264"/>
            <a:ext cx="10515600" cy="244475"/>
          </a:xfrm>
        </p:spPr>
        <p:txBody>
          <a:bodyPr>
            <a:noAutofit/>
          </a:bodyPr>
          <a:lstStyle/>
          <a:p>
            <a:pPr algn="ctr" eaLnBrk="1" hangingPunct="1"/>
            <a:r>
              <a:rPr lang="id-ID" altLang="en-US" sz="2400" b="1" dirty="0"/>
              <a:t>Notes </a:t>
            </a:r>
            <a:r>
              <a:rPr lang="id-ID" altLang="en-US" sz="2400" b="1" dirty="0" err="1"/>
              <a:t>and</a:t>
            </a:r>
            <a:r>
              <a:rPr lang="id-ID" altLang="en-US" sz="2400" b="1" dirty="0"/>
              <a:t> </a:t>
            </a:r>
            <a:r>
              <a:rPr lang="id-ID" altLang="en-US" sz="2400" b="1" dirty="0" err="1"/>
              <a:t>Conclusion</a:t>
            </a:r>
            <a:br>
              <a:rPr lang="en-US" altLang="en-US" sz="2400" b="1" dirty="0"/>
            </a:br>
            <a:r>
              <a:rPr lang="en-US" altLang="en-US" sz="2400" b="1" dirty="0"/>
              <a:t>joint regulation of drug user placement to drugs treatment</a:t>
            </a:r>
            <a:br>
              <a:rPr lang="en-US" altLang="en-US" sz="2400" b="1" dirty="0"/>
            </a:br>
            <a:r>
              <a:rPr lang="en-US" altLang="en-US" sz="2400" b="1" dirty="0"/>
              <a:t>evaluation</a:t>
            </a:r>
            <a:br>
              <a:rPr lang="en-US" altLang="en-US" sz="2400" b="1" dirty="0"/>
            </a:br>
            <a:endParaRPr lang="en-US" alt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6E30-B593-DA4B-B283-BBCC3D763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36" y="1409700"/>
            <a:ext cx="10515600" cy="5448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/>
              <a:t>The assessment process is already implemented, but with </a:t>
            </a:r>
            <a:r>
              <a:rPr lang="en-US" b="1" cap="none" dirty="0">
                <a:solidFill>
                  <a:srgbClr val="FF0000"/>
                </a:solidFill>
              </a:rPr>
              <a:t>lack of effectiveness, </a:t>
            </a:r>
            <a:r>
              <a:rPr lang="en-US" b="1" cap="none" dirty="0"/>
              <a:t>judicial process is still dominantly used instead of assessment process </a:t>
            </a:r>
            <a:r>
              <a:rPr lang="en-US" b="1" cap="none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/>
              <a:t>The assessment process is only deemed as </a:t>
            </a:r>
            <a:r>
              <a:rPr lang="en-US" b="1" cap="none" dirty="0">
                <a:solidFill>
                  <a:srgbClr val="FF0000"/>
                </a:solidFill>
              </a:rPr>
              <a:t>administration requirement, </a:t>
            </a:r>
            <a:r>
              <a:rPr lang="en-US" b="1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therefore there are findings that the recommendation of assessment team is neglected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</a:t>
            </a:r>
            <a:r>
              <a:rPr lang="en-US" b="1" cap="none" dirty="0">
                <a:solidFill>
                  <a:srgbClr val="FF0000"/>
                </a:solidFill>
              </a:rPr>
              <a:t>specific budget allocation </a:t>
            </a:r>
            <a:r>
              <a:rPr lang="en-US" b="1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respective institution to support rehabilitation program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 is a limitation in rehabilitation center to receive drug addict who are suspected or prosecuted under the criminal justice process</a:t>
            </a:r>
            <a:endParaRPr lang="en-US" b="1" cap="none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>
                <a:solidFill>
                  <a:srgbClr val="FF0000"/>
                </a:solidFill>
              </a:rPr>
              <a:t>Correctional center and detention center </a:t>
            </a:r>
            <a:r>
              <a:rPr lang="en-US" b="1" cap="none" dirty="0"/>
              <a:t>does not the sufficient resources, capacity, facility, and authority to run the rehabilitation program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cap="none" dirty="0">
                <a:solidFill>
                  <a:srgbClr val="FF0000"/>
                </a:solidFill>
              </a:rPr>
              <a:t>Lack of understanding </a:t>
            </a:r>
            <a:r>
              <a:rPr lang="en-US" b="1" cap="none" dirty="0"/>
              <a:t>in law enforcement officer on the importance of rehabilitation for drug addict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6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29210-7B62-424C-93FB-704ACC0E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68" y="0"/>
            <a:ext cx="10396882" cy="1151965"/>
          </a:xfrm>
        </p:spPr>
        <p:txBody>
          <a:bodyPr>
            <a:normAutofit/>
          </a:bodyPr>
          <a:lstStyle/>
          <a:p>
            <a:r>
              <a:rPr lang="en-US" sz="2400" b="1" cap="none" dirty="0"/>
              <a:t>Comparison Data </a:t>
            </a:r>
            <a:br>
              <a:rPr lang="en-US" sz="2400" b="1" cap="none" dirty="0"/>
            </a:br>
            <a:r>
              <a:rPr lang="en-US" sz="2400" b="1" cap="none" dirty="0"/>
              <a:t>(Drug Treatment &amp; Prison)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2C9FDA-0634-2141-81B7-F8277B3E3AF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586608"/>
              </p:ext>
            </p:extLst>
          </p:nvPr>
        </p:nvGraphicFramePr>
        <p:xfrm>
          <a:off x="493294" y="1463257"/>
          <a:ext cx="10394950" cy="539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BC4C78-47CC-BC48-9655-D8E81D3B0DEF}"/>
              </a:ext>
            </a:extLst>
          </p:cNvPr>
          <p:cNvCxnSpPr>
            <a:cxnSpLocks/>
          </p:cNvCxnSpPr>
          <p:nvPr/>
        </p:nvCxnSpPr>
        <p:spPr>
          <a:xfrm flipV="1">
            <a:off x="3537284" y="3260557"/>
            <a:ext cx="0" cy="360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AEB6A4-C25F-3A4B-AB5F-ECA11237962F}"/>
              </a:ext>
            </a:extLst>
          </p:cNvPr>
          <p:cNvCxnSpPr>
            <a:cxnSpLocks/>
          </p:cNvCxnSpPr>
          <p:nvPr/>
        </p:nvCxnSpPr>
        <p:spPr>
          <a:xfrm flipH="1" flipV="1">
            <a:off x="6689558" y="2189747"/>
            <a:ext cx="657725" cy="627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18721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{6D47CA7B-26E4-0B44-99C3-320AD1C32974}tf10001073</Template>
  <TotalTime>138</TotalTime>
  <Words>319</Words>
  <Application>Microsoft Macintosh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Tw Cen MT</vt:lpstr>
      <vt:lpstr>Wingdings</vt:lpstr>
      <vt:lpstr>Droplet</vt:lpstr>
      <vt:lpstr>CHALLENGE in  COMMUNITY RESPONSE on  Harm reduction Advocacy</vt:lpstr>
      <vt:lpstr>PowerPoint Presentation</vt:lpstr>
      <vt:lpstr>PowerPoint Presentation</vt:lpstr>
      <vt:lpstr>PowerPoint Presentation</vt:lpstr>
      <vt:lpstr>Notes and Conclusion joint regulation of drug user placement to drugs treatment evaluation </vt:lpstr>
      <vt:lpstr>Comparison Data  (Drug Treatment &amp; Prison)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 in COMMUNITY RESPONSE</dc:title>
  <dc:creator>Microsoft Office User</dc:creator>
  <cp:lastModifiedBy>Microsoft Office User</cp:lastModifiedBy>
  <cp:revision>10</cp:revision>
  <dcterms:created xsi:type="dcterms:W3CDTF">2018-07-17T13:38:46Z</dcterms:created>
  <dcterms:modified xsi:type="dcterms:W3CDTF">2018-07-17T15:57:17Z</dcterms:modified>
</cp:coreProperties>
</file>